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Average"/>
      <p:regular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Averag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efc41fe6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aefc41fe6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758d7440bb92aee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758d7440bb92aee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adc03b8d0a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adc03b8d0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dc03b8d0a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dc03b8d0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dc03b8d0a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dc03b8d0a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5b3be110a_5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a5b3be110a_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ef10b8367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ef10b8367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ef10b8367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ef10b8367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b4011072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b4011072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dc03b8d0a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adc03b8d0a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efc41fe6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efc41fe6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5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7.pn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scielo.br/scielo.php?script=sci_arttext&amp;pid=S1806-11172005000300006" TargetMode="External"/><Relationship Id="rId4" Type="http://schemas.openxmlformats.org/officeDocument/2006/relationships/hyperlink" Target="https://educacaopublica.cecierj.edu.br/artigos/2/1/cristais-liquidos" TargetMode="External"/><Relationship Id="rId5" Type="http://schemas.openxmlformats.org/officeDocument/2006/relationships/hyperlink" Target="https://www.scielo.br/scielo.php?script=sci_arttext&amp;pid=S1806-11172005000300006" TargetMode="External"/><Relationship Id="rId6" Type="http://schemas.openxmlformats.org/officeDocument/2006/relationships/hyperlink" Target="http://www2.dbd.puc-rio.br/pergamum/tesesabertas/0014235_04_cap_04.pdf" TargetMode="External"/><Relationship Id="rId7" Type="http://schemas.openxmlformats.org/officeDocument/2006/relationships/hyperlink" Target="http://portal.if.usp.br/gfcx/sites/portal.if.usp.br.ifusp/files/os_cristais_liquidos.pdf" TargetMode="External"/><Relationship Id="rId8" Type="http://schemas.openxmlformats.org/officeDocument/2006/relationships/hyperlink" Target="https://www.youtube.com/watch?v=eXvffhDzJy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8.png"/><Relationship Id="rId5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0" y="0"/>
            <a:ext cx="7801500" cy="28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/>
              <a:t>Seminário </a:t>
            </a:r>
            <a:endParaRPr b="1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/>
              <a:t>Disciplina: Estrutura </a:t>
            </a:r>
            <a:r>
              <a:rPr b="1" lang="pt-BR" sz="1600"/>
              <a:t>da</a:t>
            </a:r>
            <a:r>
              <a:rPr b="1" lang="pt-BR" sz="1600"/>
              <a:t> Matéria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Cristais Líquidos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2984500"/>
            <a:ext cx="7801500" cy="19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F"/>
                </a:solidFill>
              </a:rPr>
              <a:t>UFES - Campus Vitória </a:t>
            </a:r>
            <a:endParaRPr b="1" sz="16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F"/>
                </a:solidFill>
              </a:rPr>
              <a:t>2020/2 EARTE</a:t>
            </a:r>
            <a:endParaRPr b="1" sz="1600">
              <a:solidFill>
                <a:srgbClr val="FFFFFF"/>
              </a:solidFill>
            </a:endParaRPr>
          </a:p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2" name="Google Shape;62;p13"/>
          <p:cNvSpPr txBox="1"/>
          <p:nvPr/>
        </p:nvSpPr>
        <p:spPr>
          <a:xfrm>
            <a:off x="3538475" y="3813000"/>
            <a:ext cx="20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Dionatas Santos Brito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445025"/>
            <a:ext cx="85206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/>
              <a:t>Aplicações</a:t>
            </a:r>
            <a:endParaRPr sz="2600"/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311700" y="1193400"/>
            <a:ext cx="8520600" cy="37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Painéis</a:t>
            </a:r>
            <a:r>
              <a:rPr lang="pt-BR">
                <a:solidFill>
                  <a:srgbClr val="FFFFFF"/>
                </a:solidFill>
              </a:rPr>
              <a:t> de leitura de eletrônicos;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Calculadoras de bolso;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Relógios</a:t>
            </a:r>
            <a:r>
              <a:rPr lang="pt-BR">
                <a:solidFill>
                  <a:srgbClr val="FFFFFF"/>
                </a:solidFill>
              </a:rPr>
              <a:t> de pulso;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Termômetros;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TVs de LCD.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0475" y="1271000"/>
            <a:ext cx="2060850" cy="154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9" y="3169624"/>
            <a:ext cx="1907275" cy="159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58100" y="3351588"/>
            <a:ext cx="1643700" cy="123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235500" y="445025"/>
            <a:ext cx="85206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/>
              <a:t>Aplicações - Display</a:t>
            </a:r>
            <a:endParaRPr sz="2600"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11700" y="1193400"/>
            <a:ext cx="8520600" cy="37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Propagação</a:t>
            </a:r>
            <a:r>
              <a:rPr lang="pt-BR">
                <a:solidFill>
                  <a:srgbClr val="FFFFFF"/>
                </a:solidFill>
              </a:rPr>
              <a:t> </a:t>
            </a:r>
            <a:r>
              <a:rPr lang="pt-BR">
                <a:solidFill>
                  <a:srgbClr val="FFFFFF"/>
                </a:solidFill>
              </a:rPr>
              <a:t>da</a:t>
            </a:r>
            <a:r>
              <a:rPr lang="pt-BR">
                <a:solidFill>
                  <a:srgbClr val="FFFFFF"/>
                </a:solidFill>
              </a:rPr>
              <a:t> luz;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Voltagem pequena;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7625" y="1524444"/>
            <a:ext cx="2222625" cy="127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9100" y="2277825"/>
            <a:ext cx="4603776" cy="225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1420" y="2988525"/>
            <a:ext cx="2222625" cy="154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Referências</a:t>
            </a:r>
            <a:endParaRPr/>
          </a:p>
        </p:txBody>
      </p:sp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311700" y="1152475"/>
            <a:ext cx="8520600" cy="36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pt-BR" sz="1400">
                <a:solidFill>
                  <a:srgbClr val="FFFFFF"/>
                </a:solidFill>
              </a:rPr>
              <a:t>Cristais líquidos: um sistema complexo de simples aplicação. Link</a:t>
            </a:r>
            <a:r>
              <a:rPr lang="pt-BR" sz="1400">
                <a:solidFill>
                  <a:srgbClr val="FFFFFF"/>
                </a:solidFill>
              </a:rPr>
              <a:t>: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https://www.scielo.br/scielo.php?script=sci_arttext&amp;pid=S1806-11172005000300006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pt-BR" sz="1400">
                <a:solidFill>
                  <a:srgbClr val="FFFFFF"/>
                </a:solidFill>
              </a:rPr>
              <a:t>Cristais Líquidos Link: </a:t>
            </a:r>
            <a:r>
              <a:rPr lang="pt-BR" sz="1400" u="sng">
                <a:solidFill>
                  <a:schemeClr val="hlink"/>
                </a:solidFill>
                <a:hlinkClick r:id="rId4"/>
              </a:rPr>
              <a:t>https://educacaopublica.cecierj.edu.br/artigos/2/1/cristais-liquidos</a:t>
            </a:r>
            <a:r>
              <a:rPr lang="pt-BR" sz="1400">
                <a:solidFill>
                  <a:srgbClr val="FFFFFF"/>
                </a:solidFill>
              </a:rPr>
              <a:t>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pt-BR" sz="1400">
                <a:solidFill>
                  <a:srgbClr val="FFFFFF"/>
                </a:solidFill>
              </a:rPr>
              <a:t>Cristais líquidos: um sistema complexo de si</a:t>
            </a:r>
            <a:r>
              <a:rPr lang="pt-BR" sz="1400">
                <a:solidFill>
                  <a:srgbClr val="FFFFFF"/>
                </a:solidFill>
              </a:rPr>
              <a:t>m</a:t>
            </a:r>
            <a:r>
              <a:rPr lang="pt-BR" sz="1400">
                <a:solidFill>
                  <a:srgbClr val="FFFFFF"/>
                </a:solidFill>
              </a:rPr>
              <a:t>ples aplicação. Link: </a:t>
            </a:r>
            <a:r>
              <a:rPr lang="pt-BR" sz="1400" u="sng">
                <a:solidFill>
                  <a:schemeClr val="hlink"/>
                </a:solidFill>
                <a:hlinkClick r:id="rId5"/>
              </a:rPr>
              <a:t>https://www.scielo.br/scielo.php?script=sci_arttext&amp;pid=S1806-11172005000300006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pt-BR" sz="1400">
                <a:solidFill>
                  <a:srgbClr val="FFFFFF"/>
                </a:solidFill>
              </a:rPr>
              <a:t>Capítulo 4 – Cristais Líquidos. Link: </a:t>
            </a:r>
            <a:r>
              <a:rPr lang="pt-BR" sz="1400" u="sng">
                <a:solidFill>
                  <a:schemeClr val="hlink"/>
                </a:solidFill>
                <a:hlinkClick r:id="rId6"/>
              </a:rPr>
              <a:t>http://www2.dbd.puc-rio.br/pergamum/tesesabertas/0014235_04_cap_04.pdf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pt-BR" sz="1400">
                <a:solidFill>
                  <a:srgbClr val="FFFFFF"/>
                </a:solidFill>
              </a:rPr>
              <a:t>Os Cristais Líquidos. Link: </a:t>
            </a:r>
            <a:r>
              <a:rPr lang="pt-BR" sz="1400" u="sng">
                <a:solidFill>
                  <a:schemeClr val="hlink"/>
                </a:solidFill>
                <a:hlinkClick r:id="rId7"/>
              </a:rPr>
              <a:t>http://portal.if.usp.br/gfcx/sites/portal.if.usp.br.ifusp/files/os_cristais_liquidos.pdf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pt-BR" sz="1400">
                <a:solidFill>
                  <a:srgbClr val="FFFFFF"/>
                </a:solidFill>
              </a:rPr>
              <a:t>Tópicos Avançados em Física - Aula 01 - Cristais líquidos. Link: </a:t>
            </a:r>
            <a:r>
              <a:rPr lang="pt-BR" sz="1400" u="sng">
                <a:solidFill>
                  <a:schemeClr val="hlink"/>
                </a:solidFill>
                <a:hlinkClick r:id="rId8"/>
              </a:rPr>
              <a:t>https://www.youtube.com/watch?v=eXvffhDzJyE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69" name="Google Shape;169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Tópicos a serem abordados</a:t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pt-BR" sz="2100">
                <a:solidFill>
                  <a:srgbClr val="FFFFFF"/>
                </a:solidFill>
              </a:rPr>
              <a:t>Cristal Líquido;</a:t>
            </a:r>
            <a:endParaRPr sz="2100">
              <a:solidFill>
                <a:srgbClr val="FFFFFF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pt-BR" sz="2100">
                <a:solidFill>
                  <a:srgbClr val="FFFFFF"/>
                </a:solidFill>
              </a:rPr>
              <a:t>Origem</a:t>
            </a:r>
            <a:r>
              <a:rPr lang="pt-BR" sz="2100">
                <a:solidFill>
                  <a:srgbClr val="FFFFFF"/>
                </a:solidFill>
              </a:rPr>
              <a:t>;</a:t>
            </a:r>
            <a:endParaRPr sz="2100">
              <a:solidFill>
                <a:srgbClr val="FFFFFF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pt-BR" sz="2100">
                <a:solidFill>
                  <a:srgbClr val="FFFFFF"/>
                </a:solidFill>
              </a:rPr>
              <a:t>Famílias;</a:t>
            </a:r>
            <a:endParaRPr sz="2100">
              <a:solidFill>
                <a:srgbClr val="FFFFFF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pt-BR" sz="2100">
                <a:solidFill>
                  <a:srgbClr val="FFFFFF"/>
                </a:solidFill>
              </a:rPr>
              <a:t>Mesofases;</a:t>
            </a:r>
            <a:endParaRPr sz="2100">
              <a:solidFill>
                <a:srgbClr val="FFFFFF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pt-BR" sz="2100">
                <a:solidFill>
                  <a:srgbClr val="FFFFFF"/>
                </a:solidFill>
              </a:rPr>
              <a:t>Aplicações.</a:t>
            </a:r>
            <a:endParaRPr sz="21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</a:endParaRPr>
          </a:p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Cristais Líquidos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pt-BR" sz="2100">
                <a:solidFill>
                  <a:srgbClr val="FFFFFF"/>
                </a:solidFill>
              </a:rPr>
              <a:t>Conceito e Definição;</a:t>
            </a:r>
            <a:endParaRPr sz="2100">
              <a:solidFill>
                <a:srgbClr val="FFFFFF"/>
              </a:solidFill>
            </a:endParaRPr>
          </a:p>
          <a:p>
            <a:pPr indent="0" lvl="0" marL="91440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</a:endParaRPr>
          </a:p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5888" y="1914525"/>
            <a:ext cx="6672225" cy="255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Origem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1888 - </a:t>
            </a:r>
            <a:r>
              <a:rPr lang="pt-BR">
                <a:solidFill>
                  <a:srgbClr val="FFFFFF"/>
                </a:solidFill>
              </a:rPr>
              <a:t>Friedrich Richard Kornelius Reinitzer 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Benzoato de Colesterila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0175" y="1356325"/>
            <a:ext cx="2041625" cy="300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Origem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Otto Lehmann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1922 - </a:t>
            </a:r>
            <a:r>
              <a:rPr lang="pt-BR">
                <a:solidFill>
                  <a:srgbClr val="FFFFFF"/>
                </a:solidFill>
              </a:rPr>
              <a:t>Georges  </a:t>
            </a:r>
            <a:r>
              <a:rPr lang="pt-BR">
                <a:solidFill>
                  <a:srgbClr val="FFFFFF"/>
                </a:solidFill>
              </a:rPr>
              <a:t>Friedel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6000" y="1310200"/>
            <a:ext cx="2117079" cy="2746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9100" y="1921400"/>
            <a:ext cx="1885700" cy="275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Família - Termotrópicos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Substâncias Anisométricas.</a:t>
            </a:r>
            <a:endParaRPr/>
          </a:p>
        </p:txBody>
      </p:sp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400" y="2127000"/>
            <a:ext cx="2365500" cy="173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8687" y="2127000"/>
            <a:ext cx="3798588" cy="169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3675" y="2127001"/>
            <a:ext cx="1708625" cy="165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/>
        </p:nvSpPr>
        <p:spPr>
          <a:xfrm>
            <a:off x="539875" y="4080400"/>
            <a:ext cx="23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Bastão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3111625" y="4111150"/>
            <a:ext cx="372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Banana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7123675" y="4031375"/>
            <a:ext cx="170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Disco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Família - </a:t>
            </a:r>
            <a:r>
              <a:rPr lang="pt-BR"/>
              <a:t>Liotrópicos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Moléculas Anfifílicas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Micela</a:t>
            </a:r>
            <a:endParaRPr/>
          </a:p>
        </p:txBody>
      </p:sp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5" name="Google Shape;115;p19"/>
          <p:cNvSpPr txBox="1"/>
          <p:nvPr/>
        </p:nvSpPr>
        <p:spPr>
          <a:xfrm>
            <a:off x="948050" y="4080400"/>
            <a:ext cx="372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Bastão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5739925" y="4031375"/>
            <a:ext cx="239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Micela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050" y="2203750"/>
            <a:ext cx="3729460" cy="182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9900" y="2203750"/>
            <a:ext cx="2394325" cy="182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445025"/>
            <a:ext cx="85206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Mesofases - Líquidas Cristalinas: Termotrópicas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234125" y="1304750"/>
            <a:ext cx="8520600" cy="28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BR">
                <a:solidFill>
                  <a:schemeClr val="dk1"/>
                </a:solidFill>
              </a:rPr>
              <a:t>Fase Nemática Uniaxial;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Fase Esmética Uniaxial;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Fase </a:t>
            </a:r>
            <a:r>
              <a:rPr lang="pt-BR">
                <a:solidFill>
                  <a:schemeClr val="dk1"/>
                </a:solidFill>
              </a:rPr>
              <a:t>Colestérica;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BR">
                <a:solidFill>
                  <a:schemeClr val="dk1"/>
                </a:solidFill>
              </a:rPr>
              <a:t>n = Índice de refração.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5" name="Google Shape;125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350" y="3117475"/>
            <a:ext cx="4881050" cy="149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6409" y="3117475"/>
            <a:ext cx="2819316" cy="149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6400" y="1142933"/>
            <a:ext cx="2819325" cy="151079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 txBox="1"/>
          <p:nvPr/>
        </p:nvSpPr>
        <p:spPr>
          <a:xfrm>
            <a:off x="426850" y="4607475"/>
            <a:ext cx="484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Fase Esmética Uniaxial A, B e C respectivamente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5806500" y="2685500"/>
            <a:ext cx="281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Fase Colestérica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5806400" y="4639250"/>
            <a:ext cx="281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Fase Nemática Uniaxial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445025"/>
            <a:ext cx="85206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Mesofases - Líquidas Cristalinas: Liotrópicos</a:t>
            </a:r>
            <a:endParaRPr sz="2600"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311700" y="1193400"/>
            <a:ext cx="8520600" cy="37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pt-BR">
                <a:solidFill>
                  <a:srgbClr val="FFFFFF"/>
                </a:solidFill>
              </a:rPr>
              <a:t>Lamelar</a:t>
            </a:r>
            <a:r>
              <a:rPr lang="pt-BR">
                <a:solidFill>
                  <a:schemeClr val="dk1"/>
                </a:solidFill>
              </a:rPr>
              <a:t>;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BR">
                <a:solidFill>
                  <a:schemeClr val="dk1"/>
                </a:solidFill>
              </a:rPr>
              <a:t>Hexagonal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8" name="Google Shape;138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151" y="2235038"/>
            <a:ext cx="2310400" cy="231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6800" y="2237387"/>
            <a:ext cx="2310400" cy="224381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/>
        </p:nvSpPr>
        <p:spPr>
          <a:xfrm>
            <a:off x="1266150" y="4545450"/>
            <a:ext cx="231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Lamelar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5436800" y="4481200"/>
            <a:ext cx="231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Hexagonal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